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2" r:id="rId4"/>
    <p:sldId id="289" r:id="rId5"/>
    <p:sldId id="303" r:id="rId6"/>
    <p:sldId id="304" r:id="rId7"/>
    <p:sldId id="285" r:id="rId8"/>
    <p:sldId id="305" r:id="rId9"/>
    <p:sldId id="306" r:id="rId10"/>
    <p:sldId id="307" r:id="rId11"/>
    <p:sldId id="295" r:id="rId12"/>
    <p:sldId id="308" r:id="rId13"/>
    <p:sldId id="309" r:id="rId14"/>
    <p:sldId id="294" r:id="rId15"/>
    <p:sldId id="283" r:id="rId16"/>
    <p:sldId id="26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3E2E-2E9F-456E-AA61-08599FDC8B87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803E-5C26-4BC7-A248-3AFC3A7EB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23E1-7DEA-4ED2-A320-816233F046F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4989-933B-44CA-936C-A32221016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0870-FF7F-45EB-BAC3-B08F01E3289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0326-A5D3-47B4-B570-3642B01D9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82FF-5771-4151-82E6-3BDC05E0AF79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C330-BA37-45B3-9BA2-719ED6954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C9AD-FA19-416F-B27D-B0EE350FB9A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4A9C-C2F1-4EE8-8899-9E78B4C21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409E-A02A-432F-B9F1-6EF2618F45CD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BD52-8ED6-4D5C-9D88-BA80201F1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D387-D975-415F-85CF-9F6E68E92BF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B2B4-D677-4AB7-B0E8-74CE7DC34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DAFD-60C7-48D9-B6AD-81212FF463B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0418-3EFE-47FD-BADD-7656475E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6573-A787-4658-9543-5891FE4BA50B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BA21-64CA-4D60-A44B-467546645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2866-5D3D-463A-A7E5-4524D03A32F5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315E-B570-45E4-8533-D83550FA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2E5D-8206-4602-A640-5000BE5862E9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66B2-B22B-41C6-92AD-F415619D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8975A-BC99-4A70-A9A8-81CE8AF8200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D9C0F0-99D8-47AC-A592-702BE6173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http://linda6035.ucoz.ru/_ld/2/83969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1714500"/>
            <a:ext cx="8501063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143125"/>
            <a:ext cx="8286750" cy="335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3500438"/>
            <a:ext cx="8501062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4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Краткосрочный проект «Светлый праздник –Рождество» </a:t>
            </a:r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cs typeface="Arial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редняя группа</a:t>
            </a:r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r"/>
            <a:endParaRPr lang="ru-RU" sz="2800" b="1" dirty="0" smtClean="0">
              <a:solidFill>
                <a:srgbClr val="00B050"/>
              </a:solidFill>
              <a:cs typeface="Arial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Выполнила: Леонова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Татьяна Сталиновна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Воспитатель 1 </a:t>
            </a:r>
            <a:r>
              <a:rPr lang="ru-RU" sz="2800" b="1" dirty="0" err="1" smtClean="0">
                <a:solidFill>
                  <a:srgbClr val="002060"/>
                </a:solidFill>
                <a:cs typeface="Arial" charset="0"/>
              </a:rPr>
              <a:t>кк</a:t>
            </a:r>
            <a:endParaRPr lang="ru-RU" sz="2800" b="1" dirty="0" smtClean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2022 </a:t>
            </a:r>
            <a:endParaRPr lang="ru-RU" sz="4000" b="1" dirty="0">
              <a:solidFill>
                <a:srgbClr val="002060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31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236296" y="5474846"/>
            <a:ext cx="1634636" cy="13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692696"/>
            <a:ext cx="5616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Филиал </a:t>
            </a:r>
            <a:r>
              <a:rPr lang="ru-RU" b="1" dirty="0" smtClean="0">
                <a:solidFill>
                  <a:srgbClr val="C00000"/>
                </a:solidFill>
              </a:rPr>
              <a:t>МДОУ </a:t>
            </a:r>
            <a:r>
              <a:rPr lang="ru-RU" b="1" dirty="0">
                <a:solidFill>
                  <a:srgbClr val="C00000"/>
                </a:solidFill>
              </a:rPr>
              <a:t>«Детский сад  п. Заря общеразвивающего вида» -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Толмачевский </a:t>
            </a:r>
            <a:r>
              <a:rPr lang="ru-RU" b="1" dirty="0">
                <a:solidFill>
                  <a:srgbClr val="C00000"/>
                </a:solidFill>
              </a:rPr>
              <a:t>детский сад</a:t>
            </a:r>
          </a:p>
        </p:txBody>
      </p:sp>
      <p:pic>
        <p:nvPicPr>
          <p:cNvPr id="1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571499" y="5150709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http://linda6035.ucoz.ru/_ld/2/83969557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50" y="1714500"/>
            <a:ext cx="7500938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168F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1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Основной этап.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761" y="5629890"/>
            <a:ext cx="41401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Рисование на тему «Рождество»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0012" y="2060848"/>
            <a:ext cx="421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Аппликация «Ангел»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MS\Desktop\Рождество\IMG_20220120_0905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/>
          <a:stretch/>
        </p:blipFill>
        <p:spPr bwMode="auto">
          <a:xfrm>
            <a:off x="1088949" y="2063426"/>
            <a:ext cx="3003798" cy="35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\Desktop\Рождество\IMG_20220121_1612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2"/>
          <a:stretch/>
        </p:blipFill>
        <p:spPr bwMode="auto">
          <a:xfrm>
            <a:off x="5039229" y="2636912"/>
            <a:ext cx="331895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S\Desktop\Рождество\IMG_20220124_093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19" y="4562754"/>
            <a:ext cx="2691654" cy="20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741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inda6035.ucoz.ru/_ld/2/839695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  <a:latin typeface="Constantia" pitchFamily="18" charset="0"/>
              </a:rPr>
              <a:t>Колядки.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Особой традицией Святок на Руси являлось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колядование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. Молодежь и дети ходили по дворам, славили Христа, высказывали хозяевам добрые пожелания в наступающем году.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Хозяева раздавали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колядовщикам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угощение и подарки. Считалось, чем больше раздашь угощений, тем богаче будешь.</a:t>
            </a:r>
          </a:p>
        </p:txBody>
      </p:sp>
      <p:pic>
        <p:nvPicPr>
          <p:cNvPr id="6" name="Picture 2" descr="http://www.tarotaro.ru/portal/sites/default/files/pics/articles/inner/0_7628d_1b78c16f_xl.jpg?13584343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3814497"/>
            <a:ext cx="3382832" cy="25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4219477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inda6035.ucoz.ru/_ld/2/839695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" y="-2027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</a:rPr>
              <a:t>Заключительный этап</a:t>
            </a:r>
            <a:endParaRPr lang="ru-RU" sz="4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509120"/>
            <a:ext cx="2304256" cy="21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5301208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S\Desktop\IMG-20220125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5769"/>
            <a:ext cx="2911252" cy="21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S\Desktop\IMG-20220125-WA0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22" y="2790687"/>
            <a:ext cx="55054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3" y="217945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Колядование</a:t>
            </a:r>
            <a:r>
              <a:rPr lang="ru-RU" sz="2000" b="1" dirty="0" smtClean="0">
                <a:solidFill>
                  <a:srgbClr val="002060"/>
                </a:solidFill>
              </a:rPr>
              <a:t> по группам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9691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inda6035.ucoz.ru/_ld/2/839695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" y="-2027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</a:rPr>
              <a:t>Заключительный этап</a:t>
            </a:r>
            <a:endParaRPr lang="ru-RU" sz="4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276872"/>
            <a:ext cx="2304256" cy="21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5136718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S\Desktop\Рождество\IMG_20220121_1325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5035" b="16246"/>
          <a:stretch/>
        </p:blipFill>
        <p:spPr bwMode="auto">
          <a:xfrm>
            <a:off x="2760762" y="2276871"/>
            <a:ext cx="404348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7000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357188" y="0"/>
            <a:ext cx="8286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Constantia" pitchFamily="18" charset="0"/>
              </a:rPr>
              <a:t>Вывод.</a:t>
            </a:r>
          </a:p>
          <a:p>
            <a:pPr algn="just"/>
            <a:r>
              <a:rPr lang="ru-RU" sz="2400">
                <a:latin typeface="Constantia" pitchFamily="18" charset="0"/>
              </a:rPr>
              <a:t>Рождество Христово – один из значимых  религиозных праздников . </a:t>
            </a:r>
          </a:p>
          <a:p>
            <a:pPr algn="just"/>
            <a:r>
              <a:rPr lang="ru-RU" sz="2400">
                <a:latin typeface="Constantia" pitchFamily="18" charset="0"/>
              </a:rPr>
              <a:t>Его называют « Матерью всех праздников». </a:t>
            </a:r>
          </a:p>
          <a:p>
            <a:pPr algn="just"/>
            <a:r>
              <a:rPr lang="ru-RU" sz="2400">
                <a:latin typeface="Constantia" pitchFamily="18" charset="0"/>
              </a:rPr>
              <a:t> Значение  его велико тем, что наше  летосчисление мы ведём от Рождества Христова. </a:t>
            </a:r>
          </a:p>
          <a:p>
            <a:pPr algn="just"/>
            <a:r>
              <a:rPr lang="ru-RU" sz="2400">
                <a:latin typeface="Constantia" pitchFamily="18" charset="0"/>
              </a:rPr>
              <a:t>С рождением Сына Божьего у людей появился пример для подражания. </a:t>
            </a:r>
          </a:p>
          <a:p>
            <a:pPr algn="just"/>
            <a:r>
              <a:rPr lang="ru-RU" sz="2400">
                <a:latin typeface="Constantia" pitchFamily="18" charset="0"/>
              </a:rPr>
              <a:t>Мы стремимся быть похожими на него, стремимся совершать  добрые дела и быть милосердными.</a:t>
            </a:r>
          </a:p>
          <a:p>
            <a:pPr algn="just"/>
            <a:r>
              <a:rPr lang="ru-RU" sz="2400">
                <a:latin typeface="Constantia" pitchFamily="18" charset="0"/>
              </a:rPr>
              <a:t> В этом и есть нравственный смысл Рождества.</a:t>
            </a:r>
          </a:p>
        </p:txBody>
      </p:sp>
      <p:pic>
        <p:nvPicPr>
          <p:cNvPr id="4096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1000125" y="5286375"/>
            <a:ext cx="1447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3929063" y="5214938"/>
            <a:ext cx="1587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643813" y="5219700"/>
            <a:ext cx="15001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Есть праздник, что светлее всех других,</a:t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Есть день, когда весь мир добром лучится -</a:t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Ведь в Рождество все может приключиться,</a:t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Чтоб изменить теченье дней иных...</a:t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День дарит веру всем, надежду и любовь</a:t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На то, что будем жить в добре и счастье.</a:t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Спеши творить добро, открой души покров</a:t>
            </a:r>
            <a:b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И помолись за всех, кто может быть несчастлив.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Arno Pro"/>
            </a:endParaRPr>
          </a:p>
        </p:txBody>
      </p:sp>
      <p:pic>
        <p:nvPicPr>
          <p:cNvPr id="4198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12"/>
          <a:stretch>
            <a:fillRect/>
          </a:stretch>
        </p:blipFill>
        <p:spPr bwMode="auto">
          <a:xfrm>
            <a:off x="4714875" y="585787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12"/>
          <a:stretch>
            <a:fillRect/>
          </a:stretch>
        </p:blipFill>
        <p:spPr bwMode="auto">
          <a:xfrm>
            <a:off x="2714625" y="578643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Есть праздник, что светлее всех других,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Есть день, когда весь мир добром лучится -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Ведь в Рождество все может приключиться,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Чтоб изменить теченье дней иных...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/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День дарит веру всем, надежду и любовь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На то, что будем жить в добре и счастье.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Спеши творить добро, открой души покров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И помолись за всех, кто может быть несчастлив.</a:t>
            </a:r>
          </a:p>
          <a:p>
            <a:pPr algn="ctr"/>
            <a:endParaRPr lang="ru-RU" sz="2400">
              <a:latin typeface="Constantia" pitchFamily="18" charset="0"/>
            </a:endParaRPr>
          </a:p>
        </p:txBody>
      </p:sp>
      <p:pic>
        <p:nvPicPr>
          <p:cNvPr id="43011" name="Picture 4" descr="http://nesvizh.by/uploads/posts/2013-12/1387902733_schastlivogo-rozhdest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6643688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143375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286000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85750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7929563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286750" y="378618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286750" y="235743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143875" y="142875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0" y="471487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14313" y="285750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14313" y="142875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http://linda6035.ucoz.ru/_ld/2/8396955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24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85938" y="1857375"/>
            <a:ext cx="7072312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168FDA"/>
                </a:solidFill>
              </a:rPr>
              <a:t> </a:t>
            </a:r>
            <a:r>
              <a:rPr lang="ru-RU" sz="4000" b="1" dirty="0">
                <a:solidFill>
                  <a:srgbClr val="168FDA"/>
                </a:solidFill>
              </a:rPr>
              <a:t> </a:t>
            </a:r>
            <a:endParaRPr lang="ru-RU" sz="3600" dirty="0">
              <a:solidFill>
                <a:srgbClr val="168FDA"/>
              </a:solidFill>
            </a:endParaRPr>
          </a:p>
        </p:txBody>
      </p:sp>
      <p:pic>
        <p:nvPicPr>
          <p:cNvPr id="14340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214938"/>
            <a:ext cx="15001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6188"/>
            <a:ext cx="15001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57375"/>
            <a:ext cx="15001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cbslytkarino.ru/wp-content/uploads/2013/12/a48728ee813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85750"/>
            <a:ext cx="3976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38" y="1268761"/>
            <a:ext cx="63864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Участники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проекта: </a:t>
            </a:r>
            <a:r>
              <a:rPr lang="ru-RU" sz="2800" dirty="0">
                <a:solidFill>
                  <a:srgbClr val="7030A0"/>
                </a:solidFill>
                <a:latin typeface="Arial Black" pitchFamily="34" charset="0"/>
              </a:rPr>
              <a:t>воспитатели, дети, родители.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Срок реализации проекта: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17.01</a:t>
            </a:r>
            <a:r>
              <a:rPr lang="ru-RU" sz="2800" dirty="0">
                <a:solidFill>
                  <a:srgbClr val="7030A0"/>
                </a:solidFill>
                <a:latin typeface="Arial Black" pitchFamily="34" charset="0"/>
              </a:rPr>
              <a:t>. – 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25.01.2022 </a:t>
            </a:r>
            <a:r>
              <a:rPr lang="ru-RU" sz="2800" dirty="0">
                <a:solidFill>
                  <a:srgbClr val="7030A0"/>
                </a:solidFill>
                <a:latin typeface="Arial Black" pitchFamily="34" charset="0"/>
              </a:rPr>
              <a:t>год.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Вид проекта: </a:t>
            </a:r>
            <a:r>
              <a:rPr lang="ru-RU" sz="2800" dirty="0">
                <a:solidFill>
                  <a:srgbClr val="7030A0"/>
                </a:solidFill>
                <a:latin typeface="Arial Black" pitchFamily="34" charset="0"/>
              </a:rPr>
              <a:t>краткосрочный.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Тип проекта: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Arial Black" pitchFamily="34" charset="0"/>
              </a:rPr>
              <a:t>познавательно - исследовательский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http://linda6035.ucoz.ru/_ld/2/8396955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85938" y="1857375"/>
            <a:ext cx="7072312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168FDA"/>
                </a:solidFill>
              </a:rPr>
              <a:t> </a:t>
            </a:r>
            <a:r>
              <a:rPr lang="ru-RU" sz="4000" b="1" dirty="0">
                <a:solidFill>
                  <a:srgbClr val="168FDA"/>
                </a:solidFill>
              </a:rPr>
              <a:t> </a:t>
            </a:r>
            <a:endParaRPr lang="ru-RU" sz="3600" dirty="0">
              <a:solidFill>
                <a:srgbClr val="168FDA"/>
              </a:solidFill>
            </a:endParaRPr>
          </a:p>
        </p:txBody>
      </p:sp>
      <p:pic>
        <p:nvPicPr>
          <p:cNvPr id="14340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214938"/>
            <a:ext cx="15001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6188"/>
            <a:ext cx="15001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57375"/>
            <a:ext cx="15001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cbslytkarino.ru/wp-content/uploads/2013/12/a48728ee813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85750"/>
            <a:ext cx="3976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78719" y="1628800"/>
            <a:ext cx="75697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Цель: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ознакомление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детей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 с традициями и обычаями празднования Рождества, рождественских 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колядок и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приобщение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 к истокам русской народной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17062270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http://linda6035.ucoz.ru/_ld/2/839695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285750"/>
            <a:ext cx="871537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72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Arial Black" pitchFamily="34" charset="0"/>
              </a:rPr>
              <a:t>Задачи</a:t>
            </a:r>
            <a:r>
              <a:rPr lang="ru-RU" sz="4000" b="1" dirty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</a:rPr>
              <a:t>1. Дать знания о происхождении праздника, его традициях, </a:t>
            </a:r>
            <a:r>
              <a:rPr lang="ru-RU" sz="2600" b="1" dirty="0" smtClean="0">
                <a:solidFill>
                  <a:srgbClr val="002060"/>
                </a:solidFill>
              </a:rPr>
              <a:t>обычаях.</a:t>
            </a:r>
            <a:endParaRPr lang="ru-RU" sz="2600" b="1" dirty="0">
              <a:solidFill>
                <a:srgbClr val="002060"/>
              </a:solidFill>
            </a:endParaRPr>
          </a:p>
          <a:p>
            <a:pPr algn="ctr"/>
            <a:r>
              <a:rPr lang="ru-RU" sz="2600" b="1" dirty="0">
                <a:solidFill>
                  <a:srgbClr val="002060"/>
                </a:solidFill>
              </a:rPr>
              <a:t>2. Способствовать развитию у детей самостоятельности, инициативы, творческой </a:t>
            </a:r>
            <a:r>
              <a:rPr lang="ru-RU" sz="2600" b="1" dirty="0" smtClean="0">
                <a:solidFill>
                  <a:srgbClr val="002060"/>
                </a:solidFill>
              </a:rPr>
              <a:t>активности.</a:t>
            </a:r>
            <a:endParaRPr lang="ru-RU" sz="2600" b="1" dirty="0">
              <a:solidFill>
                <a:srgbClr val="002060"/>
              </a:solidFill>
            </a:endParaRPr>
          </a:p>
          <a:p>
            <a:pPr algn="ctr"/>
            <a:r>
              <a:rPr lang="ru-RU" sz="2600" b="1" dirty="0">
                <a:solidFill>
                  <a:srgbClr val="002060"/>
                </a:solidFill>
              </a:rPr>
              <a:t>3. Сформировать представление о рождестве, рождественских святках, </a:t>
            </a:r>
            <a:r>
              <a:rPr lang="ru-RU" sz="2600" b="1" dirty="0" smtClean="0">
                <a:solidFill>
                  <a:srgbClr val="002060"/>
                </a:solidFill>
              </a:rPr>
              <a:t>колядках.</a:t>
            </a:r>
            <a:endParaRPr lang="ru-RU" sz="2600" b="1" dirty="0">
              <a:solidFill>
                <a:srgbClr val="002060"/>
              </a:solidFill>
            </a:endParaRPr>
          </a:p>
          <a:p>
            <a:pPr algn="ctr"/>
            <a:r>
              <a:rPr lang="ru-RU" sz="2600" b="1" dirty="0">
                <a:solidFill>
                  <a:srgbClr val="002060"/>
                </a:solidFill>
              </a:rPr>
              <a:t>4. Активизировать речь через устное народное творчество: колядки, стихи, </a:t>
            </a:r>
            <a:r>
              <a:rPr lang="ru-RU" sz="2600" b="1" dirty="0" smtClean="0">
                <a:solidFill>
                  <a:srgbClr val="002060"/>
                </a:solidFill>
              </a:rPr>
              <a:t>загадки</a:t>
            </a:r>
            <a:r>
              <a:rPr lang="ru-RU" sz="26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</a:rPr>
              <a:t>5. Воспитывать любовь к русской народной культуре.</a:t>
            </a:r>
          </a:p>
          <a:p>
            <a:pPr algn="ctr"/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http://linda6035.ucoz.ru/_ld/2/839695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692696"/>
            <a:ext cx="8640960" cy="58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u="sng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Предполагаемый результат</a:t>
            </a:r>
            <a:r>
              <a:rPr lang="ru-RU" sz="4000" b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:</a:t>
            </a:r>
          </a:p>
          <a:p>
            <a:pPr marL="457200" indent="-457200" algn="just">
              <a:spcBef>
                <a:spcPts val="1610"/>
              </a:spcBef>
              <a:spcAft>
                <a:spcPts val="1610"/>
              </a:spcAft>
              <a:buAutoNum type="arabicPeriod"/>
            </a:pPr>
            <a:r>
              <a:rPr lang="ru-RU" sz="21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Дети </a:t>
            </a:r>
            <a:r>
              <a:rPr lang="ru-RU" sz="2100" b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имеют представление об истории праздника Рождество Христово, традициях и обычаях </a:t>
            </a:r>
            <a:r>
              <a:rPr lang="ru-RU" sz="21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Колядок.</a:t>
            </a:r>
          </a:p>
          <a:p>
            <a:pPr algn="just">
              <a:spcBef>
                <a:spcPts val="1610"/>
              </a:spcBef>
              <a:spcAft>
                <a:spcPts val="161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2</a:t>
            </a:r>
            <a:r>
              <a:rPr lang="ru-RU" sz="2100" b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. Дети самостоятельно без помощи воспитателя проводят знакомые игры, пляски</a:t>
            </a:r>
          </a:p>
          <a:p>
            <a:pPr indent="228600" algn="just">
              <a:spcBef>
                <a:spcPts val="1610"/>
              </a:spcBef>
              <a:spcAft>
                <a:spcPts val="1610"/>
              </a:spcAft>
            </a:pPr>
            <a:r>
              <a:rPr lang="ru-RU" sz="2100" b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3. Дети умеют петь колядки самостоятельно, играть в игры, соблюдая </a:t>
            </a:r>
            <a:r>
              <a:rPr lang="ru-RU" sz="21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правила.</a:t>
            </a:r>
          </a:p>
          <a:p>
            <a:pPr indent="228600" algn="just">
              <a:spcBef>
                <a:spcPts val="1610"/>
              </a:spcBef>
              <a:spcAft>
                <a:spcPts val="161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4</a:t>
            </a:r>
            <a:r>
              <a:rPr lang="ru-RU" sz="2100" b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. Дети понимают свою принадлежность к родному народу, к его истории и культуре.</a:t>
            </a:r>
          </a:p>
          <a:p>
            <a:r>
              <a:rPr lang="ru-RU" sz="2100" b="1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5. Дети имеют представление о традициях и обычаях Рождественских колядок</a:t>
            </a:r>
            <a:endParaRPr lang="ru-RU" sz="21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7459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http://linda6035.ucoz.ru/_ld/2/839695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932402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544" y="1628800"/>
            <a:ext cx="828092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Arial Black" pitchFamily="34" charset="0"/>
              </a:rPr>
              <a:t>Подготовительный </a:t>
            </a:r>
            <a:r>
              <a:rPr lang="ru-RU" sz="4000" b="1" u="sng" dirty="0">
                <a:solidFill>
                  <a:srgbClr val="002060"/>
                </a:solidFill>
                <a:latin typeface="Arial Black" pitchFamily="34" charset="0"/>
              </a:rPr>
              <a:t>этап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1.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Составление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плана по реализации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проекта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2. Подбор материала по теме </a:t>
            </a:r>
            <a: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  <a:t>(иллюстраций, стихов, песен, рассказов о Рождестве,)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3. Подготовка методического сопровождения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к проекту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4. Подбор дидактических игр по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теме.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765" y="4922009"/>
            <a:ext cx="1728192" cy="15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153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http://linda6035.ucoz.ru/_ld/2/83969557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50" y="1714500"/>
            <a:ext cx="7500938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168F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1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Arial Black" pitchFamily="34" charset="0"/>
              </a:rPr>
              <a:t>Основной </a:t>
            </a:r>
            <a:r>
              <a:rPr lang="ru-RU" sz="4000" b="1" u="sng" dirty="0">
                <a:solidFill>
                  <a:srgbClr val="002060"/>
                </a:solidFill>
                <a:latin typeface="Arial Black" pitchFamily="34" charset="0"/>
              </a:rPr>
              <a:t>этап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1. Проведение бесед по теме.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2. Чтение рассказа И.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Рутенина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 Black" pitchFamily="34" charset="0"/>
              </a:rPr>
              <a:t>«Рождественская елка»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3. Стихи на тему </a:t>
            </a:r>
            <a:r>
              <a:rPr lang="ru-RU" sz="2000" b="1" i="1" dirty="0">
                <a:solidFill>
                  <a:srgbClr val="002060"/>
                </a:solidFill>
                <a:latin typeface="Arial Black" pitchFamily="34" charset="0"/>
              </a:rPr>
              <a:t>«Рождество»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, заучивание колядок.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4. Загадывание и разгадывание загадок.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5. Знакомство с народными приметами.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6. Творческая работа с детьми. Аппликация «Ангел»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7. Проведение подвижных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игр «Мороз красный нос»,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000" b="1" i="1" dirty="0">
                <a:solidFill>
                  <a:srgbClr val="002060"/>
                </a:solidFill>
                <a:latin typeface="Arial Black" pitchFamily="34" charset="0"/>
              </a:rPr>
              <a:t>«Золотые ворота»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, </a:t>
            </a:r>
            <a:r>
              <a:rPr lang="ru-RU" sz="2000" b="1" i="1" dirty="0">
                <a:solidFill>
                  <a:srgbClr val="002060"/>
                </a:solidFill>
                <a:latin typeface="Arial Black" pitchFamily="34" charset="0"/>
              </a:rPr>
              <a:t>«Бубенцы»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, «Ты катись, катись снежок» </a:t>
            </a:r>
          </a:p>
          <a:p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http://linda6035.ucoz.ru/_ld/2/83969557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50" y="1714500"/>
            <a:ext cx="7500938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168F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1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Основной этап.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MS\Desktop\Рождество\IMG_20220121_1557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13641" r="4905" b="15408"/>
          <a:stretch/>
        </p:blipFill>
        <p:spPr bwMode="auto">
          <a:xfrm>
            <a:off x="467544" y="2060848"/>
            <a:ext cx="343478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\Desktop\Рождество\IMG_20220121_125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88" y="2284424"/>
            <a:ext cx="4626064" cy="346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0802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http://linda6035.ucoz.ru/_ld/2/83969557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50" y="1714500"/>
            <a:ext cx="7500938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168F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1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Основной этап.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MS\Desktop\Рождество\IMG_20220121_154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2342"/>
            <a:ext cx="3815919" cy="286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S\Desktop\Рождество\IMG_20220121_155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22" y="2924944"/>
            <a:ext cx="3933442" cy="29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249" y="5445224"/>
            <a:ext cx="357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Игра: «Мороз Красный нос»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0012" y="2060848"/>
            <a:ext cx="4212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Игра: «Ты катись, катись снежок»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1932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900</TotalTime>
  <Words>355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MS</cp:lastModifiedBy>
  <cp:revision>98</cp:revision>
  <dcterms:created xsi:type="dcterms:W3CDTF">2015-12-13T13:12:42Z</dcterms:created>
  <dcterms:modified xsi:type="dcterms:W3CDTF">2022-01-27T04:07:25Z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2841245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